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89" r:id="rId19"/>
    <p:sldId id="273" r:id="rId20"/>
    <p:sldId id="290" r:id="rId21"/>
    <p:sldId id="274" r:id="rId22"/>
    <p:sldId id="275" r:id="rId23"/>
    <p:sldId id="276" r:id="rId24"/>
    <p:sldId id="277" r:id="rId25"/>
    <p:sldId id="285" r:id="rId26"/>
    <p:sldId id="288" r:id="rId27"/>
    <p:sldId id="286" r:id="rId28"/>
    <p:sldId id="287" r:id="rId29"/>
    <p:sldId id="278" r:id="rId30"/>
    <p:sldId id="279" r:id="rId31"/>
    <p:sldId id="291" r:id="rId32"/>
    <p:sldId id="292" r:id="rId33"/>
    <p:sldId id="293" r:id="rId34"/>
    <p:sldId id="294" r:id="rId35"/>
    <p:sldId id="295" r:id="rId36"/>
    <p:sldId id="296" r:id="rId37"/>
    <p:sldId id="280" r:id="rId38"/>
    <p:sldId id="281" r:id="rId39"/>
    <p:sldId id="297" r:id="rId40"/>
    <p:sldId id="299" r:id="rId41"/>
    <p:sldId id="298" r:id="rId42"/>
    <p:sldId id="300" r:id="rId43"/>
    <p:sldId id="301" r:id="rId44"/>
    <p:sldId id="303" r:id="rId45"/>
    <p:sldId id="304" r:id="rId46"/>
    <p:sldId id="302" r:id="rId47"/>
    <p:sldId id="306" r:id="rId48"/>
    <p:sldId id="310" r:id="rId49"/>
    <p:sldId id="282" r:id="rId50"/>
    <p:sldId id="283" r:id="rId51"/>
    <p:sldId id="314" r:id="rId52"/>
    <p:sldId id="315" r:id="rId53"/>
    <p:sldId id="316" r:id="rId54"/>
    <p:sldId id="307" r:id="rId55"/>
    <p:sldId id="313" r:id="rId56"/>
    <p:sldId id="308" r:id="rId57"/>
    <p:sldId id="312" r:id="rId58"/>
    <p:sldId id="305" r:id="rId59"/>
    <p:sldId id="309" r:id="rId60"/>
    <p:sldId id="311" r:id="rId61"/>
    <p:sldId id="317" r:id="rId62"/>
    <p:sldId id="326" r:id="rId63"/>
    <p:sldId id="330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8" r:id="rId73"/>
    <p:sldId id="329" r:id="rId74"/>
    <p:sldId id="25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9" autoAdjust="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40D5B-3F49-407A-B77D-A5869CB0EF7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9D969-4DEF-48DE-90E5-7B4B854BF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Slope</a:t>
            </a:r>
          </a:p>
          <a:p>
            <a:r>
              <a:rPr lang="en-US" dirty="0" smtClean="0"/>
              <a:t>Heat by base incorporation </a:t>
            </a:r>
            <a:r>
              <a:rPr lang="en-US" dirty="0" err="1" smtClean="0"/>
              <a:t>vs</a:t>
            </a:r>
            <a:r>
              <a:rPr lang="en-US" dirty="0" smtClean="0"/>
              <a:t> ambient temp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D969-4DEF-48DE-90E5-7B4B854BFD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3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C21128-D099-4EEC-B4DE-1894609D711E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AE419-4C3B-4D7F-8812-D2133C5C837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PDCB </a:t>
            </a:r>
            <a:r>
              <a:rPr lang="en-US" dirty="0" err="1"/>
              <a:t>BioC</a:t>
            </a:r>
            <a:r>
              <a:rPr lang="en-US" dirty="0"/>
              <a:t> for HTS topic</a:t>
            </a:r>
            <a:br>
              <a:rPr lang="en-US" dirty="0"/>
            </a:br>
            <a:r>
              <a:rPr lang="en-US" dirty="0"/>
              <a:t>Understanding the tech.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/>
              <a:t>LCG Leonardo </a:t>
            </a:r>
            <a:r>
              <a:rPr lang="en-US" b="1" dirty="0" err="1"/>
              <a:t>Collado</a:t>
            </a:r>
            <a:r>
              <a:rPr lang="en-US" b="1" dirty="0"/>
              <a:t> Torres</a:t>
            </a:r>
          </a:p>
          <a:p>
            <a:r>
              <a:rPr lang="en-US" b="1" dirty="0"/>
              <a:t>lcollado@wintergenomic.com lcollado@ibt.unam.mx</a:t>
            </a:r>
          </a:p>
          <a:p>
            <a:r>
              <a:rPr lang="en-US" b="1" dirty="0" smtClean="0"/>
              <a:t>September 2</a:t>
            </a:r>
            <a:r>
              <a:rPr lang="en-US" b="1" baseline="30000" dirty="0" smtClean="0"/>
              <a:t>nd</a:t>
            </a:r>
            <a:r>
              <a:rPr lang="en-US" b="1" dirty="0" smtClean="0"/>
              <a:t>, </a:t>
            </a:r>
            <a:r>
              <a:rPr lang="en-US" b="1" dirty="0"/>
              <a:t>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6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3" y="2173076"/>
            <a:ext cx="5496693" cy="3029373"/>
          </a:xfrm>
        </p:spPr>
      </p:pic>
    </p:spTree>
    <p:extLst>
      <p:ext uri="{BB962C8B-B14F-4D97-AF65-F5344CB8AC3E}">
        <p14:creationId xmlns:p14="http://schemas.microsoft.com/office/powerpoint/2010/main" val="246820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SWIFT: cross-talk correction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27" y="1968260"/>
            <a:ext cx="5877746" cy="3439005"/>
          </a:xfrm>
        </p:spPr>
      </p:pic>
    </p:spTree>
    <p:extLst>
      <p:ext uri="{BB962C8B-B14F-4D97-AF65-F5344CB8AC3E}">
        <p14:creationId xmlns:p14="http://schemas.microsoft.com/office/powerpoint/2010/main" val="157454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Phasing and </a:t>
            </a:r>
            <a:r>
              <a:rPr lang="en-US" dirty="0" err="1" smtClean="0"/>
              <a:t>Prephasing</a:t>
            </a:r>
            <a:r>
              <a:rPr lang="en-US" dirty="0" smtClean="0"/>
              <a:t>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1863470"/>
            <a:ext cx="7449590" cy="3648584"/>
          </a:xfrm>
        </p:spPr>
      </p:pic>
    </p:spTree>
    <p:extLst>
      <p:ext uri="{BB962C8B-B14F-4D97-AF65-F5344CB8AC3E}">
        <p14:creationId xmlns:p14="http://schemas.microsoft.com/office/powerpoint/2010/main" val="291326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16" y="2687498"/>
            <a:ext cx="6935168" cy="2000529"/>
          </a:xfrm>
        </p:spPr>
      </p:pic>
    </p:spTree>
    <p:extLst>
      <p:ext uri="{BB962C8B-B14F-4D97-AF65-F5344CB8AC3E}">
        <p14:creationId xmlns:p14="http://schemas.microsoft.com/office/powerpoint/2010/main" val="155047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313"/>
            <a:ext cx="8229600" cy="2690898"/>
          </a:xfrm>
        </p:spPr>
      </p:pic>
    </p:spTree>
    <p:extLst>
      <p:ext uri="{BB962C8B-B14F-4D97-AF65-F5344CB8AC3E}">
        <p14:creationId xmlns:p14="http://schemas.microsoft.com/office/powerpoint/2010/main" val="363040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warnings!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4152"/>
            <a:ext cx="8229600" cy="2047221"/>
          </a:xfrm>
        </p:spPr>
      </p:pic>
    </p:spTree>
    <p:extLst>
      <p:ext uri="{BB962C8B-B14F-4D97-AF65-F5344CB8AC3E}">
        <p14:creationId xmlns:p14="http://schemas.microsoft.com/office/powerpoint/2010/main" val="363809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79" y="1219200"/>
            <a:ext cx="6497442" cy="4937125"/>
          </a:xfrm>
        </p:spPr>
      </p:pic>
    </p:spTree>
    <p:extLst>
      <p:ext uri="{BB962C8B-B14F-4D97-AF65-F5344CB8AC3E}">
        <p14:creationId xmlns:p14="http://schemas.microsoft.com/office/powerpoint/2010/main" val="348278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1701522"/>
            <a:ext cx="8087854" cy="3972480"/>
          </a:xfrm>
        </p:spPr>
      </p:pic>
    </p:spTree>
    <p:extLst>
      <p:ext uri="{BB962C8B-B14F-4D97-AF65-F5344CB8AC3E}">
        <p14:creationId xmlns:p14="http://schemas.microsoft.com/office/powerpoint/2010/main" val="111931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each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86" y="1219200"/>
            <a:ext cx="3458628" cy="4937125"/>
          </a:xfrm>
        </p:spPr>
      </p:pic>
    </p:spTree>
    <p:extLst>
      <p:ext uri="{BB962C8B-B14F-4D97-AF65-F5344CB8AC3E}">
        <p14:creationId xmlns:p14="http://schemas.microsoft.com/office/powerpoint/2010/main" val="320971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98" y="1219200"/>
            <a:ext cx="2220004" cy="4937125"/>
          </a:xfrm>
        </p:spPr>
      </p:pic>
    </p:spTree>
    <p:extLst>
      <p:ext uri="{BB962C8B-B14F-4D97-AF65-F5344CB8AC3E}">
        <p14:creationId xmlns:p14="http://schemas.microsoft.com/office/powerpoint/2010/main" val="220684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Basecalling</a:t>
            </a:r>
            <a:endParaRPr lang="en-US" dirty="0" smtClean="0"/>
          </a:p>
          <a:p>
            <a:r>
              <a:rPr lang="en-US" dirty="0" smtClean="0"/>
              <a:t>Quality Filtering</a:t>
            </a:r>
          </a:p>
          <a:p>
            <a:r>
              <a:rPr lang="en-US" dirty="0" smtClean="0"/>
              <a:t>FASTQ format</a:t>
            </a:r>
          </a:p>
          <a:p>
            <a:r>
              <a:rPr lang="en-US" dirty="0" smtClean="0"/>
              <a:t>Error rates</a:t>
            </a:r>
          </a:p>
          <a:p>
            <a:r>
              <a:rPr lang="en-US" dirty="0" smtClean="0"/>
              <a:t>A gamma of problems / reports</a:t>
            </a:r>
          </a:p>
          <a:p>
            <a:r>
              <a:rPr lang="en-US" dirty="0" smtClean="0"/>
              <a:t>Fragment of James Huntley’s </a:t>
            </a:r>
            <a:r>
              <a:rPr lang="en-US" dirty="0" err="1" smtClean="0"/>
              <a:t>ppt</a:t>
            </a:r>
            <a:r>
              <a:rPr lang="en-US" dirty="0" smtClean="0"/>
              <a:t> on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427405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6" y="2092102"/>
            <a:ext cx="6963747" cy="3191321"/>
          </a:xfrm>
        </p:spPr>
      </p:pic>
    </p:spTree>
    <p:extLst>
      <p:ext uri="{BB962C8B-B14F-4D97-AF65-F5344CB8AC3E}">
        <p14:creationId xmlns:p14="http://schemas.microsoft.com/office/powerpoint/2010/main" val="199426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84" y="1672943"/>
            <a:ext cx="6306431" cy="4029638"/>
          </a:xfrm>
        </p:spPr>
      </p:pic>
    </p:spTree>
    <p:extLst>
      <p:ext uri="{BB962C8B-B14F-4D97-AF65-F5344CB8AC3E}">
        <p14:creationId xmlns:p14="http://schemas.microsoft.com/office/powerpoint/2010/main" val="4292034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466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Filtering: Purity and Chastity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9" y="3101893"/>
            <a:ext cx="7106642" cy="1171739"/>
          </a:xfrm>
        </p:spPr>
      </p:pic>
    </p:spTree>
    <p:extLst>
      <p:ext uri="{BB962C8B-B14F-4D97-AF65-F5344CB8AC3E}">
        <p14:creationId xmlns:p14="http://schemas.microsoft.com/office/powerpoint/2010/main" val="935132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4598"/>
            <a:ext cx="8229600" cy="2806328"/>
          </a:xfrm>
        </p:spPr>
      </p:pic>
    </p:spTree>
    <p:extLst>
      <p:ext uri="{BB962C8B-B14F-4D97-AF65-F5344CB8AC3E}">
        <p14:creationId xmlns:p14="http://schemas.microsoft.com/office/powerpoint/2010/main" val="2513333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4152"/>
            <a:ext cx="8229600" cy="2047221"/>
          </a:xfrm>
        </p:spPr>
      </p:pic>
    </p:spTree>
    <p:extLst>
      <p:ext uri="{BB962C8B-B14F-4D97-AF65-F5344CB8AC3E}">
        <p14:creationId xmlns:p14="http://schemas.microsoft.com/office/powerpoint/2010/main" val="28117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11485" cy="3458058"/>
          </a:xfrm>
        </p:spPr>
      </p:pic>
      <p:sp>
        <p:nvSpPr>
          <p:cNvPr id="5" name="TextBox 4"/>
          <p:cNvSpPr txBox="1"/>
          <p:nvPr/>
        </p:nvSpPr>
        <p:spPr>
          <a:xfrm>
            <a:off x="1600200" y="5029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artifact can be derived from this step?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8709"/>
            <a:ext cx="8229600" cy="2438107"/>
          </a:xfrm>
        </p:spPr>
      </p:pic>
    </p:spTree>
    <p:extLst>
      <p:ext uri="{BB962C8B-B14F-4D97-AF65-F5344CB8AC3E}">
        <p14:creationId xmlns:p14="http://schemas.microsoft.com/office/powerpoint/2010/main" val="33353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3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Basecalling</a:t>
            </a:r>
            <a:r>
              <a:rPr lang="en-US" dirty="0" smtClean="0"/>
              <a:t>: </a:t>
            </a:r>
            <a:r>
              <a:rPr lang="en-US" dirty="0" err="1" smtClean="0"/>
              <a:t>Illumina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70" y="1219200"/>
            <a:ext cx="5752260" cy="4937125"/>
          </a:xfrm>
        </p:spPr>
      </p:pic>
    </p:spTree>
    <p:extLst>
      <p:ext uri="{BB962C8B-B14F-4D97-AF65-F5344CB8AC3E}">
        <p14:creationId xmlns:p14="http://schemas.microsoft.com/office/powerpoint/2010/main" val="2483701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FASTQ format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@ is the </a:t>
            </a:r>
            <a:r>
              <a:rPr lang="en-US" dirty="0" err="1" smtClean="0"/>
              <a:t>seq</a:t>
            </a:r>
            <a:r>
              <a:rPr lang="en-US" dirty="0" smtClean="0"/>
              <a:t> id</a:t>
            </a:r>
          </a:p>
          <a:p>
            <a:r>
              <a:rPr lang="en-US" dirty="0" smtClean="0"/>
              <a:t>sequence</a:t>
            </a:r>
          </a:p>
          <a:p>
            <a:r>
              <a:rPr lang="en-US" dirty="0" smtClean="0"/>
              <a:t>+ is the </a:t>
            </a:r>
            <a:r>
              <a:rPr lang="en-US" dirty="0" err="1" smtClean="0"/>
              <a:t>qual</a:t>
            </a:r>
            <a:r>
              <a:rPr lang="en-US" dirty="0" smtClean="0"/>
              <a:t> id</a:t>
            </a:r>
          </a:p>
          <a:p>
            <a:r>
              <a:rPr lang="en-US" dirty="0" smtClean="0"/>
              <a:t>Quality in ASCII chars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2079"/>
            <a:ext cx="5715000" cy="840441"/>
          </a:xfrm>
        </p:spPr>
      </p:pic>
    </p:spTree>
    <p:extLst>
      <p:ext uri="{BB962C8B-B14F-4D97-AF65-F5344CB8AC3E}">
        <p14:creationId xmlns:p14="http://schemas.microsoft.com/office/powerpoint/2010/main" val="1760191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Originally…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1" y="1844417"/>
            <a:ext cx="5353798" cy="3686690"/>
          </a:xfrm>
        </p:spPr>
      </p:pic>
    </p:spTree>
    <p:extLst>
      <p:ext uri="{BB962C8B-B14F-4D97-AF65-F5344CB8AC3E}">
        <p14:creationId xmlns:p14="http://schemas.microsoft.com/office/powerpoint/2010/main" val="14824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to error probability (p) formulas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Qphred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Qsolexa1.3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600"/>
            <a:ext cx="2427732" cy="27432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4073652" cy="548640"/>
          </a:xfrm>
        </p:spPr>
      </p:pic>
    </p:spTree>
    <p:extLst>
      <p:ext uri="{BB962C8B-B14F-4D97-AF65-F5344CB8AC3E}">
        <p14:creationId xmlns:p14="http://schemas.microsoft.com/office/powerpoint/2010/main" val="305102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FASTQ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163536" cy="2514951"/>
          </a:xfrm>
        </p:spPr>
      </p:pic>
      <p:sp>
        <p:nvSpPr>
          <p:cNvPr id="5" name="TextBox 4"/>
          <p:cNvSpPr txBox="1"/>
          <p:nvPr/>
        </p:nvSpPr>
        <p:spPr>
          <a:xfrm>
            <a:off x="1371600" y="457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quickest way to distinguish </a:t>
            </a:r>
            <a:r>
              <a:rPr lang="en-US" dirty="0" err="1" smtClean="0"/>
              <a:t>fastq</a:t>
            </a:r>
            <a:r>
              <a:rPr lang="en-US" dirty="0" smtClean="0"/>
              <a:t>-sanger from </a:t>
            </a:r>
            <a:r>
              <a:rPr lang="en-US" dirty="0" err="1" smtClean="0"/>
              <a:t>fastq-illumina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r>
              <a:rPr lang="en-US" dirty="0" smtClean="0"/>
              <a:t>Tip: Check the ASCII table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6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hred.R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  <p:extLst>
      <p:ext uri="{BB962C8B-B14F-4D97-AF65-F5344CB8AC3E}">
        <p14:creationId xmlns:p14="http://schemas.microsoft.com/office/powerpoint/2010/main" val="2377694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2105"/>
            <a:ext cx="8229600" cy="2351314"/>
          </a:xfrm>
        </p:spPr>
      </p:pic>
      <p:sp>
        <p:nvSpPr>
          <p:cNvPr id="5" name="TextBox 4"/>
          <p:cNvSpPr txBox="1"/>
          <p:nvPr/>
        </p:nvSpPr>
        <p:spPr>
          <a:xfrm>
            <a:off x="1371600" y="5105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NOT clear what </a:t>
            </a:r>
            <a:r>
              <a:rPr lang="en-US" dirty="0" err="1" smtClean="0"/>
              <a:t>quals</a:t>
            </a:r>
            <a:r>
              <a:rPr lang="en-US" dirty="0" smtClean="0"/>
              <a:t> of 1 and 2 mean in </a:t>
            </a:r>
            <a:r>
              <a:rPr lang="en-US" dirty="0" err="1" smtClean="0"/>
              <a:t>Illumina</a:t>
            </a:r>
            <a:r>
              <a:rPr lang="en-US" dirty="0" smtClean="0"/>
              <a:t> (version 1.5+)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FASTQ in 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039693" cy="2295846"/>
          </a:xfrm>
        </p:spPr>
      </p:pic>
      <p:sp>
        <p:nvSpPr>
          <p:cNvPr id="5" name="TextBox 4"/>
          <p:cNvSpPr txBox="1"/>
          <p:nvPr/>
        </p:nvSpPr>
        <p:spPr>
          <a:xfrm>
            <a:off x="1828800" y="4953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1 does not include a quality value! (It’s a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04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00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9107"/>
            <a:ext cx="8229600" cy="3357311"/>
          </a:xfrm>
        </p:spPr>
      </p:pic>
    </p:spTree>
    <p:extLst>
      <p:ext uri="{BB962C8B-B14F-4D97-AF65-F5344CB8AC3E}">
        <p14:creationId xmlns:p14="http://schemas.microsoft.com/office/powerpoint/2010/main" val="2046442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SOLiD</a:t>
            </a:r>
            <a:r>
              <a:rPr lang="en-US" dirty="0" smtClean="0"/>
              <a:t>: % per cycle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8235"/>
            <a:ext cx="4041775" cy="285905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290791"/>
            <a:ext cx="4041775" cy="2787593"/>
          </a:xfrm>
        </p:spPr>
      </p:pic>
    </p:spTree>
    <p:extLst>
      <p:ext uri="{BB962C8B-B14F-4D97-AF65-F5344CB8AC3E}">
        <p14:creationId xmlns:p14="http://schemas.microsoft.com/office/powerpoint/2010/main" val="27883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0792"/>
            <a:ext cx="8229600" cy="2513941"/>
          </a:xfrm>
        </p:spPr>
      </p:pic>
    </p:spTree>
    <p:extLst>
      <p:ext uri="{BB962C8B-B14F-4D97-AF65-F5344CB8AC3E}">
        <p14:creationId xmlns:p14="http://schemas.microsoft.com/office/powerpoint/2010/main" val="342899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SOLiD</a:t>
            </a:r>
            <a:r>
              <a:rPr lang="en-US" dirty="0" smtClean="0"/>
              <a:t>: </a:t>
            </a:r>
            <a:r>
              <a:rPr lang="en-US" dirty="0" err="1" smtClean="0"/>
              <a:t>num</a:t>
            </a:r>
            <a:r>
              <a:rPr lang="en-US" dirty="0" smtClean="0"/>
              <a:t> of errs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1113"/>
            <a:ext cx="4041775" cy="28732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271928"/>
            <a:ext cx="4041775" cy="2825318"/>
          </a:xfrm>
        </p:spPr>
      </p:pic>
    </p:spTree>
    <p:extLst>
      <p:ext uri="{BB962C8B-B14F-4D97-AF65-F5344CB8AC3E}">
        <p14:creationId xmlns:p14="http://schemas.microsoft.com/office/powerpoint/2010/main" val="2421500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454 (GS20) a bit more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18" y="1219200"/>
            <a:ext cx="6050164" cy="4937125"/>
          </a:xfrm>
        </p:spPr>
      </p:pic>
    </p:spTree>
    <p:extLst>
      <p:ext uri="{BB962C8B-B14F-4D97-AF65-F5344CB8AC3E}">
        <p14:creationId xmlns:p14="http://schemas.microsoft.com/office/powerpoint/2010/main" val="3961909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454 error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4184"/>
            <a:ext cx="8229600" cy="2387157"/>
          </a:xfrm>
        </p:spPr>
      </p:pic>
    </p:spTree>
    <p:extLst>
      <p:ext uri="{BB962C8B-B14F-4D97-AF65-F5344CB8AC3E}">
        <p14:creationId xmlns:p14="http://schemas.microsoft.com/office/powerpoint/2010/main" val="1795483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454 errors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1449075"/>
            <a:ext cx="7201906" cy="4477375"/>
          </a:xfrm>
        </p:spPr>
      </p:pic>
    </p:spTree>
    <p:extLst>
      <p:ext uri="{BB962C8B-B14F-4D97-AF65-F5344CB8AC3E}">
        <p14:creationId xmlns:p14="http://schemas.microsoft.com/office/powerpoint/2010/main" val="8477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33" y="2134970"/>
            <a:ext cx="4534533" cy="3105584"/>
          </a:xfrm>
        </p:spPr>
      </p:pic>
    </p:spTree>
    <p:extLst>
      <p:ext uri="{BB962C8B-B14F-4D97-AF65-F5344CB8AC3E}">
        <p14:creationId xmlns:p14="http://schemas.microsoft.com/office/powerpoint/2010/main" val="5504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33" y="2134970"/>
            <a:ext cx="4534533" cy="3105584"/>
          </a:xfr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49297"/>
            <a:ext cx="8715375" cy="145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Presence of Ns correlates with error rate (454)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0" y="2277865"/>
            <a:ext cx="5115639" cy="2819794"/>
          </a:xfrm>
        </p:spPr>
      </p:pic>
    </p:spTree>
    <p:extLst>
      <p:ext uri="{BB962C8B-B14F-4D97-AF65-F5344CB8AC3E}">
        <p14:creationId xmlns:p14="http://schemas.microsoft.com/office/powerpoint/2010/main" val="29799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SOLiD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4" y="1828800"/>
            <a:ext cx="8217749" cy="1752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7" y="3886200"/>
            <a:ext cx="8316486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Helicos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8532793" cy="822960"/>
          </a:xfrm>
        </p:spPr>
      </p:pic>
    </p:spTree>
    <p:extLst>
      <p:ext uri="{BB962C8B-B14F-4D97-AF65-F5344CB8AC3E}">
        <p14:creationId xmlns:p14="http://schemas.microsoft.com/office/powerpoint/2010/main" val="23259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42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92" y="1219200"/>
            <a:ext cx="6321016" cy="4937125"/>
          </a:xfrm>
        </p:spPr>
      </p:pic>
    </p:spTree>
    <p:extLst>
      <p:ext uri="{BB962C8B-B14F-4D97-AF65-F5344CB8AC3E}">
        <p14:creationId xmlns:p14="http://schemas.microsoft.com/office/powerpoint/2010/main" val="599808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gamma of problems /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Aligned to the wrong reference</a:t>
            </a:r>
          </a:p>
          <a:p>
            <a:r>
              <a:rPr lang="en-US" dirty="0" smtClean="0"/>
              <a:t>Did not use the correct quality encoding</a:t>
            </a:r>
          </a:p>
          <a:p>
            <a:r>
              <a:rPr lang="en-US" dirty="0" smtClean="0"/>
              <a:t>Barcodes are trimmed or have mismatches</a:t>
            </a:r>
          </a:p>
          <a:p>
            <a:r>
              <a:rPr lang="en-US" dirty="0" smtClean="0"/>
              <a:t>Trimming the 1</a:t>
            </a:r>
            <a:r>
              <a:rPr lang="en-US" baseline="30000" dirty="0" smtClean="0"/>
              <a:t>st</a:t>
            </a:r>
            <a:r>
              <a:rPr lang="en-US" dirty="0" smtClean="0"/>
              <a:t> and last base </a:t>
            </a:r>
            <a:r>
              <a:rPr lang="en-US" dirty="0" smtClean="0">
                <a:sym typeface="Wingdings" pitchFamily="2" charset="2"/>
              </a:rPr>
              <a:t> losing barcodes</a:t>
            </a:r>
          </a:p>
          <a:p>
            <a:r>
              <a:rPr lang="en-US" dirty="0" smtClean="0">
                <a:sym typeface="Wingdings" pitchFamily="2" charset="2"/>
              </a:rPr>
              <a:t>GC bias</a:t>
            </a:r>
          </a:p>
          <a:p>
            <a:r>
              <a:rPr lang="en-US" dirty="0" smtClean="0">
                <a:sym typeface="Wingdings" pitchFamily="2" charset="2"/>
              </a:rPr>
              <a:t>Sample degradation will affect your data!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6" y="1219200"/>
            <a:ext cx="7334947" cy="4937125"/>
          </a:xfrm>
        </p:spPr>
      </p:pic>
    </p:spTree>
    <p:extLst>
      <p:ext uri="{BB962C8B-B14F-4D97-AF65-F5344CB8AC3E}">
        <p14:creationId xmlns:p14="http://schemas.microsoft.com/office/powerpoint/2010/main" val="3994628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primers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94" y="1219200"/>
            <a:ext cx="5549812" cy="4937125"/>
          </a:xfrm>
        </p:spPr>
      </p:pic>
    </p:spTree>
    <p:extLst>
      <p:ext uri="{BB962C8B-B14F-4D97-AF65-F5344CB8AC3E}">
        <p14:creationId xmlns:p14="http://schemas.microsoft.com/office/powerpoint/2010/main" val="4150472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drop off on the 2</a:t>
            </a:r>
            <a:r>
              <a:rPr lang="en-US" baseline="30000" dirty="0" smtClean="0"/>
              <a:t>nd</a:t>
            </a:r>
            <a:r>
              <a:rPr lang="en-US" dirty="0" smtClean="0"/>
              <a:t> pair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86840"/>
            <a:ext cx="3456432" cy="4937760"/>
          </a:xfrm>
        </p:spPr>
      </p:pic>
    </p:spTree>
    <p:extLst>
      <p:ext uri="{BB962C8B-B14F-4D97-AF65-F5344CB8AC3E}">
        <p14:creationId xmlns:p14="http://schemas.microsoft.com/office/powerpoint/2010/main" val="320411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 Pair libraries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0" y="2611287"/>
            <a:ext cx="7192379" cy="2152951"/>
          </a:xfrm>
        </p:spPr>
      </p:pic>
    </p:spTree>
    <p:extLst>
      <p:ext uri="{BB962C8B-B14F-4D97-AF65-F5344CB8AC3E}">
        <p14:creationId xmlns:p14="http://schemas.microsoft.com/office/powerpoint/2010/main" val="2052577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stop using the control lane?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2582708"/>
            <a:ext cx="7602011" cy="2210109"/>
          </a:xfrm>
        </p:spPr>
      </p:pic>
    </p:spTree>
    <p:extLst>
      <p:ext uri="{BB962C8B-B14F-4D97-AF65-F5344CB8AC3E}">
        <p14:creationId xmlns:p14="http://schemas.microsoft.com/office/powerpoint/2010/main" val="2268280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454 / </a:t>
            </a:r>
            <a:r>
              <a:rPr lang="en-US" dirty="0" err="1" smtClean="0"/>
              <a:t>Illumina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1444625"/>
            <a:ext cx="6543675" cy="4486275"/>
          </a:xfrm>
        </p:spPr>
      </p:pic>
    </p:spTree>
    <p:extLst>
      <p:ext uri="{BB962C8B-B14F-4D97-AF65-F5344CB8AC3E}">
        <p14:creationId xmlns:p14="http://schemas.microsoft.com/office/powerpoint/2010/main" val="229720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read ends to increase </a:t>
            </a:r>
            <a:r>
              <a:rPr lang="en-US" dirty="0" err="1" smtClean="0"/>
              <a:t>qual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10" y="3354341"/>
            <a:ext cx="7373380" cy="666843"/>
          </a:xfrm>
        </p:spPr>
      </p:pic>
    </p:spTree>
    <p:extLst>
      <p:ext uri="{BB962C8B-B14F-4D97-AF65-F5344CB8AC3E}">
        <p14:creationId xmlns:p14="http://schemas.microsoft.com/office/powerpoint/2010/main" val="2074912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HiSeq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16" y="2901840"/>
            <a:ext cx="6030167" cy="1571844"/>
          </a:xfrm>
        </p:spPr>
      </p:pic>
    </p:spTree>
    <p:extLst>
      <p:ext uri="{BB962C8B-B14F-4D97-AF65-F5344CB8AC3E}">
        <p14:creationId xmlns:p14="http://schemas.microsoft.com/office/powerpoint/2010/main" val="910388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1" y="1219200"/>
            <a:ext cx="8126177" cy="4937125"/>
          </a:xfrm>
        </p:spPr>
      </p:pic>
    </p:spTree>
    <p:extLst>
      <p:ext uri="{BB962C8B-B14F-4D97-AF65-F5344CB8AC3E}">
        <p14:creationId xmlns:p14="http://schemas.microsoft.com/office/powerpoint/2010/main" val="133652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84" y="2349313"/>
            <a:ext cx="6849431" cy="2676899"/>
          </a:xfrm>
        </p:spPr>
      </p:pic>
    </p:spTree>
    <p:extLst>
      <p:ext uri="{BB962C8B-B14F-4D97-AF65-F5344CB8AC3E}">
        <p14:creationId xmlns:p14="http://schemas.microsoft.com/office/powerpoint/2010/main" val="1685015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 by a lab with the </a:t>
            </a:r>
            <a:r>
              <a:rPr lang="en-US" dirty="0" err="1" smtClean="0"/>
              <a:t>HiSeq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6" y="2544603"/>
            <a:ext cx="7506748" cy="2286319"/>
          </a:xfrm>
        </p:spPr>
      </p:pic>
    </p:spTree>
    <p:extLst>
      <p:ext uri="{BB962C8B-B14F-4D97-AF65-F5344CB8AC3E}">
        <p14:creationId xmlns:p14="http://schemas.microsoft.com/office/powerpoint/2010/main" val="12732465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b="1" dirty="0"/>
              <a:t>Many, many dumb newbie </a:t>
            </a:r>
            <a:r>
              <a:rPr lang="en-US" b="1" dirty="0" smtClean="0"/>
              <a:t>questions”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seqanswers.com/forums/showthread.php?t=1658</a:t>
            </a:r>
          </a:p>
          <a:p>
            <a:endParaRPr lang="en-US" dirty="0"/>
          </a:p>
          <a:p>
            <a:r>
              <a:rPr lang="en-US" dirty="0" smtClean="0"/>
              <a:t>Definitely helpful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68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161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 of James Huntley’s </a:t>
            </a:r>
            <a:r>
              <a:rPr lang="en-US" dirty="0" err="1"/>
              <a:t>ppt</a:t>
            </a:r>
            <a:r>
              <a:rPr lang="en-US" dirty="0"/>
              <a:t> on best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44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interesting things you might see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Undulating coverage across a reference sequence</a:t>
            </a:r>
          </a:p>
          <a:p>
            <a:r>
              <a:rPr lang="en-US"/>
              <a:t>3’-bias for a mRNA-seq library</a:t>
            </a:r>
          </a:p>
          <a:p>
            <a:r>
              <a:rPr lang="en-US"/>
              <a:t>BA trace for an over-amplified library</a:t>
            </a:r>
          </a:p>
          <a:p>
            <a:r>
              <a:rPr lang="en-US"/>
              <a:t>Single- and bimodal distribution of read coverage for short- and long-insert PE libraries</a:t>
            </a:r>
          </a:p>
          <a:p>
            <a:r>
              <a:rPr lang="en-US"/>
              <a:t>Base sequence bias for the first few cycles in a mRNA-seq sequencing run</a:t>
            </a:r>
          </a:p>
          <a:p>
            <a:r>
              <a:rPr lang="en-US"/>
              <a:t>Excessive adapter contamination in library</a:t>
            </a:r>
          </a:p>
          <a:p>
            <a:r>
              <a:rPr lang="en-US"/>
              <a:t>Completely failed library:  what does that look like when clustering/sequencing?</a:t>
            </a:r>
          </a:p>
        </p:txBody>
      </p:sp>
    </p:spTree>
    <p:extLst>
      <p:ext uri="{BB962C8B-B14F-4D97-AF65-F5344CB8AC3E}">
        <p14:creationId xmlns:p14="http://schemas.microsoft.com/office/powerpoint/2010/main" val="109227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Undulating coverage across a reference sequence</a:t>
            </a:r>
          </a:p>
        </p:txBody>
      </p:sp>
      <p:pic>
        <p:nvPicPr>
          <p:cNvPr id="1184773" name="Picture 208" descr="maqcRP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7"/>
          <a:stretch>
            <a:fillRect/>
          </a:stretch>
        </p:blipFill>
        <p:spPr bwMode="auto">
          <a:xfrm>
            <a:off x="788988" y="3746500"/>
            <a:ext cx="27765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4772" name="Picture 4" descr="G_Coverage_segment2_4la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282700"/>
            <a:ext cx="4948238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774" name="Picture 6" descr="GAPDH_brainSamp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084263"/>
            <a:ext cx="2995612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504825" y="2806700"/>
            <a:ext cx="1541463" cy="501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b="1"/>
              <a:t>           no fragmentation</a:t>
            </a:r>
          </a:p>
          <a:p>
            <a:endParaRPr lang="en-US" sz="900" b="1"/>
          </a:p>
          <a:p>
            <a:r>
              <a:rPr lang="en-US" sz="900" b="1"/>
              <a:t>           fragmentation</a:t>
            </a: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>
            <a:off x="477838" y="2933700"/>
            <a:ext cx="350837" cy="0"/>
          </a:xfrm>
          <a:prstGeom prst="line">
            <a:avLst/>
          </a:prstGeom>
          <a:noFill/>
          <a:ln w="349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777" name="Line 9"/>
          <p:cNvSpPr>
            <a:spLocks noChangeShapeType="1"/>
          </p:cNvSpPr>
          <p:nvPr/>
        </p:nvSpPr>
        <p:spPr bwMode="auto">
          <a:xfrm>
            <a:off x="474663" y="3219450"/>
            <a:ext cx="350837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778" name="Text Box 10"/>
          <p:cNvSpPr txBox="1">
            <a:spLocks noChangeArrowheads="1"/>
          </p:cNvSpPr>
          <p:nvPr/>
        </p:nvSpPr>
        <p:spPr bwMode="auto">
          <a:xfrm>
            <a:off x="4267200" y="5926138"/>
            <a:ext cx="3148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474747"/>
                </a:solidFill>
              </a:rPr>
              <a:t>H1N1 vRNA sequencing libraries</a:t>
            </a:r>
          </a:p>
        </p:txBody>
      </p:sp>
    </p:spTree>
    <p:extLst>
      <p:ext uri="{BB962C8B-B14F-4D97-AF65-F5344CB8AC3E}">
        <p14:creationId xmlns:p14="http://schemas.microsoft.com/office/powerpoint/2010/main" val="153959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3’-bias for a mRNA-seq library</a:t>
            </a:r>
          </a:p>
        </p:txBody>
      </p:sp>
      <p:pic>
        <p:nvPicPr>
          <p:cNvPr id="1186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6871" b="49548"/>
          <a:stretch>
            <a:fillRect/>
          </a:stretch>
        </p:blipFill>
        <p:spPr bwMode="auto">
          <a:xfrm>
            <a:off x="2209800" y="1219200"/>
            <a:ext cx="439261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609600" y="550227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Histogram showing coverage along an ‘‘averaged’’ reference transcript for 1.2 Gb of cerebellar cortex cDNA sequences. ‘‘Short transcripts’’ are all transcripts of &lt;500 bp to which reads were aligned. ‘‘Long transcripts’’  are all transcripts &gt;10 kb to which reads were aligned. Numbers in parentheses are the number of transcripts  represented by each category.  </a:t>
            </a:r>
            <a:r>
              <a:rPr lang="en-US" sz="1200" b="1"/>
              <a:t>Mudge </a:t>
            </a:r>
            <a:r>
              <a:rPr lang="en-US" sz="1200" b="1" i="1"/>
              <a:t>et al</a:t>
            </a:r>
            <a:r>
              <a:rPr lang="en-US" sz="1200" b="1"/>
              <a:t>., 2008, PLoS One.</a:t>
            </a:r>
          </a:p>
        </p:txBody>
      </p:sp>
    </p:spTree>
    <p:extLst>
      <p:ext uri="{BB962C8B-B14F-4D97-AF65-F5344CB8AC3E}">
        <p14:creationId xmlns:p14="http://schemas.microsoft.com/office/powerpoint/2010/main" val="161628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Bioanalyzer trace for an over-amplified library</a:t>
            </a:r>
          </a:p>
        </p:txBody>
      </p:sp>
      <p:pic>
        <p:nvPicPr>
          <p:cNvPr id="1188868" name="Picture 4" descr="jhuntley_another_example_electrophe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5438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4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765175" y="76200"/>
            <a:ext cx="695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>
                <a:solidFill>
                  <a:srgbClr val="060606"/>
                </a:solidFill>
              </a:rPr>
              <a:t>Library Evaluation (Phenotypes- Over-amplified library)</a:t>
            </a:r>
          </a:p>
        </p:txBody>
      </p:sp>
      <p:grpSp>
        <p:nvGrpSpPr>
          <p:cNvPr id="1213445" name="Group 5"/>
          <p:cNvGrpSpPr>
            <a:grpSpLocks/>
          </p:cNvGrpSpPr>
          <p:nvPr/>
        </p:nvGrpSpPr>
        <p:grpSpPr bwMode="auto">
          <a:xfrm>
            <a:off x="1981200" y="1509713"/>
            <a:ext cx="5591175" cy="4851400"/>
            <a:chOff x="462" y="579"/>
            <a:chExt cx="3550" cy="3294"/>
          </a:xfrm>
        </p:grpSpPr>
        <p:pic>
          <p:nvPicPr>
            <p:cNvPr id="12134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579"/>
              <a:ext cx="3550" cy="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34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2220"/>
              <a:ext cx="3534" cy="1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3448" name="Group 8"/>
          <p:cNvGrpSpPr>
            <a:grpSpLocks/>
          </p:cNvGrpSpPr>
          <p:nvPr/>
        </p:nvGrpSpPr>
        <p:grpSpPr bwMode="auto">
          <a:xfrm>
            <a:off x="2200275" y="1023938"/>
            <a:ext cx="5038725" cy="274637"/>
            <a:chOff x="1296" y="453"/>
            <a:chExt cx="3174" cy="173"/>
          </a:xfrm>
        </p:grpSpPr>
        <p:sp>
          <p:nvSpPr>
            <p:cNvPr id="1213449" name="Text Box 9"/>
            <p:cNvSpPr txBox="1">
              <a:spLocks noChangeArrowheads="1"/>
            </p:cNvSpPr>
            <p:nvPr/>
          </p:nvSpPr>
          <p:spPr bwMode="auto">
            <a:xfrm>
              <a:off x="1296" y="453"/>
              <a:ext cx="9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60606"/>
                  </a:solidFill>
                </a:rPr>
                <a:t>Increasing Template</a:t>
              </a:r>
            </a:p>
          </p:txBody>
        </p:sp>
        <p:sp>
          <p:nvSpPr>
            <p:cNvPr id="1213450" name="Line 10"/>
            <p:cNvSpPr>
              <a:spLocks noChangeShapeType="1"/>
            </p:cNvSpPr>
            <p:nvPr/>
          </p:nvSpPr>
          <p:spPr bwMode="auto">
            <a:xfrm>
              <a:off x="2256" y="546"/>
              <a:ext cx="22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3451" name="Group 11"/>
          <p:cNvGrpSpPr>
            <a:grpSpLocks/>
          </p:cNvGrpSpPr>
          <p:nvPr/>
        </p:nvGrpSpPr>
        <p:grpSpPr bwMode="auto">
          <a:xfrm>
            <a:off x="165100" y="1452563"/>
            <a:ext cx="927100" cy="4376737"/>
            <a:chOff x="302" y="663"/>
            <a:chExt cx="584" cy="2757"/>
          </a:xfrm>
        </p:grpSpPr>
        <p:sp>
          <p:nvSpPr>
            <p:cNvPr id="1213452" name="Text Box 12"/>
            <p:cNvSpPr txBox="1">
              <a:spLocks noChangeArrowheads="1"/>
            </p:cNvSpPr>
            <p:nvPr/>
          </p:nvSpPr>
          <p:spPr bwMode="auto">
            <a:xfrm>
              <a:off x="302" y="663"/>
              <a:ext cx="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60606"/>
                  </a:solidFill>
                </a:rPr>
                <a:t>Increasing </a:t>
              </a:r>
            </a:p>
            <a:p>
              <a:pPr algn="ctr"/>
              <a:r>
                <a:rPr lang="en-US" sz="1200">
                  <a:solidFill>
                    <a:srgbClr val="060606"/>
                  </a:solidFill>
                </a:rPr>
                <a:t>Cycles</a:t>
              </a:r>
            </a:p>
          </p:txBody>
        </p:sp>
        <p:sp>
          <p:nvSpPr>
            <p:cNvPr id="1213453" name="Line 13"/>
            <p:cNvSpPr>
              <a:spLocks noChangeShapeType="1"/>
            </p:cNvSpPr>
            <p:nvPr/>
          </p:nvSpPr>
          <p:spPr bwMode="auto">
            <a:xfrm flipH="1">
              <a:off x="594" y="918"/>
              <a:ext cx="0" cy="25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3454" name="Text Box 14"/>
          <p:cNvSpPr txBox="1">
            <a:spLocks noChangeArrowheads="1"/>
          </p:cNvSpPr>
          <p:nvPr/>
        </p:nvSpPr>
        <p:spPr bwMode="auto">
          <a:xfrm>
            <a:off x="2536825" y="1036638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/>
          </a:p>
        </p:txBody>
      </p:sp>
      <p:grpSp>
        <p:nvGrpSpPr>
          <p:cNvPr id="1213455" name="Group 15"/>
          <p:cNvGrpSpPr>
            <a:grpSpLocks/>
          </p:cNvGrpSpPr>
          <p:nvPr/>
        </p:nvGrpSpPr>
        <p:grpSpPr bwMode="auto">
          <a:xfrm>
            <a:off x="2700338" y="1262063"/>
            <a:ext cx="4105275" cy="284162"/>
            <a:chOff x="1899" y="543"/>
            <a:chExt cx="2586" cy="179"/>
          </a:xfrm>
        </p:grpSpPr>
        <p:sp>
          <p:nvSpPr>
            <p:cNvPr id="1213456" name="Text Box 16"/>
            <p:cNvSpPr txBox="1">
              <a:spLocks noChangeArrowheads="1"/>
            </p:cNvSpPr>
            <p:nvPr/>
          </p:nvSpPr>
          <p:spPr bwMode="auto">
            <a:xfrm>
              <a:off x="1899" y="549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1x</a:t>
              </a:r>
            </a:p>
          </p:txBody>
        </p:sp>
        <p:sp>
          <p:nvSpPr>
            <p:cNvPr id="1213457" name="Text Box 17"/>
            <p:cNvSpPr txBox="1">
              <a:spLocks noChangeArrowheads="1"/>
            </p:cNvSpPr>
            <p:nvPr/>
          </p:nvSpPr>
          <p:spPr bwMode="auto">
            <a:xfrm>
              <a:off x="3083" y="543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1.5x</a:t>
              </a:r>
            </a:p>
          </p:txBody>
        </p:sp>
        <p:sp>
          <p:nvSpPr>
            <p:cNvPr id="1213458" name="Text Box 18"/>
            <p:cNvSpPr txBox="1">
              <a:spLocks noChangeArrowheads="1"/>
            </p:cNvSpPr>
            <p:nvPr/>
          </p:nvSpPr>
          <p:spPr bwMode="auto">
            <a:xfrm>
              <a:off x="4263" y="549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2x</a:t>
              </a:r>
            </a:p>
          </p:txBody>
        </p:sp>
      </p:grpSp>
      <p:grpSp>
        <p:nvGrpSpPr>
          <p:cNvPr id="1213459" name="Group 19"/>
          <p:cNvGrpSpPr>
            <a:grpSpLocks/>
          </p:cNvGrpSpPr>
          <p:nvPr/>
        </p:nvGrpSpPr>
        <p:grpSpPr bwMode="auto">
          <a:xfrm>
            <a:off x="1328738" y="1833563"/>
            <a:ext cx="381000" cy="3675062"/>
            <a:chOff x="1035" y="903"/>
            <a:chExt cx="240" cy="2315"/>
          </a:xfrm>
        </p:grpSpPr>
        <p:sp>
          <p:nvSpPr>
            <p:cNvPr id="1213460" name="Text Box 20"/>
            <p:cNvSpPr txBox="1">
              <a:spLocks noChangeArrowheads="1"/>
            </p:cNvSpPr>
            <p:nvPr/>
          </p:nvSpPr>
          <p:spPr bwMode="auto">
            <a:xfrm>
              <a:off x="1053" y="903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10</a:t>
              </a:r>
            </a:p>
          </p:txBody>
        </p:sp>
        <p:sp>
          <p:nvSpPr>
            <p:cNvPr id="1213461" name="Text Box 21"/>
            <p:cNvSpPr txBox="1">
              <a:spLocks noChangeArrowheads="1"/>
            </p:cNvSpPr>
            <p:nvPr/>
          </p:nvSpPr>
          <p:spPr bwMode="auto">
            <a:xfrm>
              <a:off x="1053" y="1395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12</a:t>
              </a:r>
            </a:p>
          </p:txBody>
        </p:sp>
        <p:sp>
          <p:nvSpPr>
            <p:cNvPr id="1213462" name="Text Box 22"/>
            <p:cNvSpPr txBox="1">
              <a:spLocks noChangeArrowheads="1"/>
            </p:cNvSpPr>
            <p:nvPr/>
          </p:nvSpPr>
          <p:spPr bwMode="auto">
            <a:xfrm>
              <a:off x="1047" y="2487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16</a:t>
              </a:r>
            </a:p>
          </p:txBody>
        </p:sp>
        <p:sp>
          <p:nvSpPr>
            <p:cNvPr id="1213463" name="Text Box 23"/>
            <p:cNvSpPr txBox="1">
              <a:spLocks noChangeArrowheads="1"/>
            </p:cNvSpPr>
            <p:nvPr/>
          </p:nvSpPr>
          <p:spPr bwMode="auto">
            <a:xfrm>
              <a:off x="1035" y="3045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18</a:t>
              </a:r>
            </a:p>
          </p:txBody>
        </p:sp>
        <p:sp>
          <p:nvSpPr>
            <p:cNvPr id="1213464" name="Text Box 24"/>
            <p:cNvSpPr txBox="1">
              <a:spLocks noChangeArrowheads="1"/>
            </p:cNvSpPr>
            <p:nvPr/>
          </p:nvSpPr>
          <p:spPr bwMode="auto">
            <a:xfrm>
              <a:off x="1041" y="2001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60606"/>
                  </a:solidFill>
                </a:rPr>
                <a:t>14</a:t>
              </a:r>
            </a:p>
          </p:txBody>
        </p:sp>
      </p:grpSp>
      <p:sp>
        <p:nvSpPr>
          <p:cNvPr id="1213465" name="Oval 25"/>
          <p:cNvSpPr>
            <a:spLocks noChangeArrowheads="1"/>
          </p:cNvSpPr>
          <p:nvPr/>
        </p:nvSpPr>
        <p:spPr bwMode="auto">
          <a:xfrm>
            <a:off x="1914525" y="3171825"/>
            <a:ext cx="1819275" cy="11620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3466" name="Text Box 26"/>
          <p:cNvSpPr txBox="1">
            <a:spLocks noChangeArrowheads="1"/>
          </p:cNvSpPr>
          <p:nvPr/>
        </p:nvSpPr>
        <p:spPr bwMode="auto">
          <a:xfrm>
            <a:off x="0" y="5989638"/>
            <a:ext cx="183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74747"/>
                </a:solidFill>
              </a:rPr>
              <a:t>Courtesy Keith Moon</a:t>
            </a:r>
          </a:p>
        </p:txBody>
      </p:sp>
    </p:spTree>
    <p:extLst>
      <p:ext uri="{BB962C8B-B14F-4D97-AF65-F5344CB8AC3E}">
        <p14:creationId xmlns:p14="http://schemas.microsoft.com/office/powerpoint/2010/main" val="210034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Base sequence bias for the first few cycles in a mRNA-seq sequencing run</a:t>
            </a:r>
          </a:p>
        </p:txBody>
      </p:sp>
      <p:pic>
        <p:nvPicPr>
          <p:cNvPr id="1192964" name="Picture 4" descr="s_8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89025"/>
            <a:ext cx="3695700" cy="49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2965" name="Picture 5" descr="s_8_percent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092200"/>
            <a:ext cx="3652838" cy="49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91" y="2520787"/>
            <a:ext cx="4782218" cy="2333951"/>
          </a:xfrm>
        </p:spPr>
      </p:pic>
    </p:spTree>
    <p:extLst>
      <p:ext uri="{BB962C8B-B14F-4D97-AF65-F5344CB8AC3E}">
        <p14:creationId xmlns:p14="http://schemas.microsoft.com/office/powerpoint/2010/main" val="27966953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Excessive adapter contamination in library</a:t>
            </a:r>
          </a:p>
        </p:txBody>
      </p:sp>
      <p:pic>
        <p:nvPicPr>
          <p:cNvPr id="1195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4444" r="23148" b="6079"/>
          <a:stretch>
            <a:fillRect/>
          </a:stretch>
        </p:blipFill>
        <p:spPr bwMode="auto">
          <a:xfrm>
            <a:off x="457200" y="1143000"/>
            <a:ext cx="5867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5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600200"/>
            <a:ext cx="2914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80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List of common reasons why sample prep fails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Poor input sample quality/quantity</a:t>
            </a:r>
          </a:p>
          <a:p>
            <a:r>
              <a:rPr lang="en-US" sz="1600"/>
              <a:t>Sample loss, poor laboratory technique</a:t>
            </a:r>
          </a:p>
          <a:p>
            <a:pPr lvl="1"/>
            <a:r>
              <a:rPr lang="en-US" sz="1400"/>
              <a:t>Using the wash buffer (PE) rather than the elution buffer (EB) when eluting the final library off the QIAquick columns</a:t>
            </a:r>
          </a:p>
          <a:p>
            <a:pPr lvl="1"/>
            <a:r>
              <a:rPr lang="en-US" sz="1400"/>
              <a:t>Insufficient resuspension of the SeraMag beads</a:t>
            </a:r>
          </a:p>
          <a:p>
            <a:pPr lvl="1"/>
            <a:r>
              <a:rPr lang="en-US" sz="1400"/>
              <a:t>Using the wash buffer instead of the binding buffer when preparing/washing the SeraMag beads</a:t>
            </a:r>
          </a:p>
          <a:p>
            <a:pPr lvl="1"/>
            <a:r>
              <a:rPr lang="en-US" sz="1400"/>
              <a:t>RNA sticking to surface of microfuge tubes</a:t>
            </a:r>
          </a:p>
          <a:p>
            <a:pPr lvl="1"/>
            <a:r>
              <a:rPr lang="en-US" sz="1400"/>
              <a:t>Excessive degradation (thermal and enzymatic)</a:t>
            </a:r>
          </a:p>
          <a:p>
            <a:r>
              <a:rPr lang="en-US" sz="1600"/>
              <a:t>Using the wrong heat block(s)</a:t>
            </a:r>
          </a:p>
          <a:p>
            <a:r>
              <a:rPr lang="en-US" sz="1600"/>
              <a:t>Not spinning down the QIAquick column enough to adequately remove all residual EtOH prior to loading on the size-selection agarose gel (library blows out of well) </a:t>
            </a:r>
          </a:p>
          <a:p>
            <a:r>
              <a:rPr lang="en-US" sz="1600"/>
              <a:t>Preparing the wrong concentration of agarose in the size selection gel (leads to grabbing the wrong band)</a:t>
            </a:r>
          </a:p>
          <a:p>
            <a:r>
              <a:rPr lang="en-US" sz="1600"/>
              <a:t>The list goes on! </a:t>
            </a:r>
          </a:p>
          <a:p>
            <a:endParaRPr lang="en-US" sz="1600"/>
          </a:p>
          <a:p>
            <a:pPr lvl="1"/>
            <a:endParaRPr lang="en-US" sz="14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2063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James Huntley’s “Sequencing Sample Prep Best Practices II”, </a:t>
            </a:r>
            <a:r>
              <a:rPr lang="en-US" dirty="0" err="1" smtClean="0"/>
              <a:t>Illumina</a:t>
            </a:r>
            <a:endParaRPr lang="en-US" dirty="0" smtClean="0"/>
          </a:p>
          <a:p>
            <a:r>
              <a:rPr lang="en-US" dirty="0" smtClean="0"/>
              <a:t>Pipeline CASAVA User Guide 15003807 ( Pipeline V. 1.4 and </a:t>
            </a:r>
            <a:r>
              <a:rPr lang="en-US" dirty="0" err="1" smtClean="0"/>
              <a:t>Casava</a:t>
            </a:r>
            <a:r>
              <a:rPr lang="en-US" dirty="0" smtClean="0"/>
              <a:t> V.1.0)</a:t>
            </a:r>
          </a:p>
          <a:p>
            <a:r>
              <a:rPr lang="en-US" dirty="0" smtClean="0"/>
              <a:t>Hansen</a:t>
            </a:r>
            <a:r>
              <a:rPr lang="en-US" dirty="0"/>
              <a:t>, K.D., Brenner, S.E. &amp; </a:t>
            </a:r>
            <a:r>
              <a:rPr lang="en-US" dirty="0" err="1"/>
              <a:t>Dudoit</a:t>
            </a:r>
            <a:r>
              <a:rPr lang="en-US" dirty="0"/>
              <a:t>, S. Biases in </a:t>
            </a:r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transcriptome</a:t>
            </a:r>
            <a:r>
              <a:rPr lang="en-US" dirty="0"/>
              <a:t> sequencing caused by random </a:t>
            </a:r>
            <a:r>
              <a:rPr lang="en-US" dirty="0" err="1"/>
              <a:t>hexamer</a:t>
            </a:r>
            <a:r>
              <a:rPr lang="en-US" dirty="0"/>
              <a:t> priming. Nucleic Acids Res  (2010).doi:10.1093/</a:t>
            </a:r>
            <a:r>
              <a:rPr lang="en-US" dirty="0" err="1"/>
              <a:t>nar</a:t>
            </a:r>
            <a:r>
              <a:rPr lang="en-US" dirty="0"/>
              <a:t>/gkq224</a:t>
            </a:r>
          </a:p>
          <a:p>
            <a:r>
              <a:rPr lang="en-US" dirty="0" smtClean="0"/>
              <a:t>Cock</a:t>
            </a:r>
            <a:r>
              <a:rPr lang="en-US" dirty="0"/>
              <a:t>, P.J.A., Fields, C.J., </a:t>
            </a:r>
            <a:r>
              <a:rPr lang="en-US" dirty="0" err="1"/>
              <a:t>Goto</a:t>
            </a:r>
            <a:r>
              <a:rPr lang="en-US" dirty="0"/>
              <a:t>, N., </a:t>
            </a:r>
            <a:r>
              <a:rPr lang="en-US" dirty="0" err="1"/>
              <a:t>Heuer</a:t>
            </a:r>
            <a:r>
              <a:rPr lang="en-US" dirty="0"/>
              <a:t>, M.L. &amp; Rice, P.M. The Sanger FASTQ file format for sequences with quality scores, and the </a:t>
            </a:r>
            <a:r>
              <a:rPr lang="en-US" dirty="0" err="1"/>
              <a:t>Solexa</a:t>
            </a:r>
            <a:r>
              <a:rPr lang="en-US" dirty="0"/>
              <a:t>/</a:t>
            </a:r>
            <a:r>
              <a:rPr lang="en-US" dirty="0" err="1"/>
              <a:t>Illumina</a:t>
            </a:r>
            <a:r>
              <a:rPr lang="en-US" dirty="0"/>
              <a:t> FASTQ variants. Nucleic Acids Res  (2009).doi:10.1093/</a:t>
            </a:r>
            <a:r>
              <a:rPr lang="en-US" dirty="0" err="1"/>
              <a:t>nar</a:t>
            </a:r>
            <a:r>
              <a:rPr lang="en-US" dirty="0"/>
              <a:t>/gkp1137</a:t>
            </a:r>
          </a:p>
          <a:p>
            <a:r>
              <a:rPr lang="en-US" dirty="0" err="1" smtClean="0"/>
              <a:t>Huse</a:t>
            </a:r>
            <a:r>
              <a:rPr lang="en-US" dirty="0"/>
              <a:t>, S.M., Huber, J.A., Morrison, H.G., </a:t>
            </a:r>
            <a:r>
              <a:rPr lang="en-US" dirty="0" err="1"/>
              <a:t>Sogin</a:t>
            </a:r>
            <a:r>
              <a:rPr lang="en-US" dirty="0"/>
              <a:t>, M.L. &amp; Welch, D.M. Accuracy and quality of massively parallel DNA </a:t>
            </a:r>
            <a:r>
              <a:rPr lang="en-US" dirty="0" err="1"/>
              <a:t>pyrosequencing</a:t>
            </a:r>
            <a:r>
              <a:rPr lang="en-US" dirty="0"/>
              <a:t>. Genome </a:t>
            </a:r>
            <a:r>
              <a:rPr lang="en-US" dirty="0" err="1"/>
              <a:t>Biol</a:t>
            </a:r>
            <a:r>
              <a:rPr lang="en-US" dirty="0"/>
              <a:t> 8, R143 (2007).</a:t>
            </a:r>
          </a:p>
          <a:p>
            <a:r>
              <a:rPr lang="en-US" dirty="0" err="1" smtClean="0"/>
              <a:t>Whiteford</a:t>
            </a:r>
            <a:r>
              <a:rPr lang="en-US" dirty="0"/>
              <a:t>, N. et al. Swift: primary data analysis for the </a:t>
            </a:r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Solexa</a:t>
            </a:r>
            <a:r>
              <a:rPr lang="en-US" dirty="0"/>
              <a:t> sequencing platform. Bioinformatics 25, 2194-2199 (2009).</a:t>
            </a:r>
          </a:p>
          <a:p>
            <a:r>
              <a:rPr lang="en-US" dirty="0" smtClean="0"/>
              <a:t>Wu</a:t>
            </a:r>
            <a:r>
              <a:rPr lang="en-US" dirty="0"/>
              <a:t>, H., Irizarry, R.A. &amp; Bravo, H.C. Intensity normalization improves color calling in </a:t>
            </a:r>
            <a:r>
              <a:rPr lang="en-US" dirty="0" err="1"/>
              <a:t>SOLiD</a:t>
            </a:r>
            <a:r>
              <a:rPr lang="en-US" dirty="0"/>
              <a:t> sequencing. Nat Meth 7, 336-337 (2010).</a:t>
            </a:r>
          </a:p>
          <a:p>
            <a:r>
              <a:rPr lang="en-US" dirty="0"/>
              <a:t>1. </a:t>
            </a:r>
            <a:r>
              <a:rPr lang="en-US" dirty="0" err="1"/>
              <a:t>Abnizova</a:t>
            </a:r>
            <a:r>
              <a:rPr lang="en-US" dirty="0"/>
              <a:t>, I. et al. Statistical comparison of methods to estimate the error probability in short-read </a:t>
            </a:r>
            <a:r>
              <a:rPr lang="en-US" dirty="0" err="1"/>
              <a:t>Illumina</a:t>
            </a:r>
            <a:r>
              <a:rPr lang="en-US" dirty="0"/>
              <a:t> sequencing. J </a:t>
            </a:r>
            <a:r>
              <a:rPr lang="en-US" dirty="0" err="1"/>
              <a:t>Bioinform</a:t>
            </a:r>
            <a:r>
              <a:rPr lang="en-US" dirty="0"/>
              <a:t> </a:t>
            </a:r>
            <a:r>
              <a:rPr lang="en-US" dirty="0" err="1"/>
              <a:t>Comput</a:t>
            </a:r>
            <a:r>
              <a:rPr lang="en-US" dirty="0"/>
              <a:t> </a:t>
            </a:r>
            <a:r>
              <a:rPr lang="en-US" dirty="0" err="1"/>
              <a:t>Biol</a:t>
            </a:r>
            <a:r>
              <a:rPr lang="en-US" dirty="0"/>
              <a:t> 8, 579-591 (2010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0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http://</a:t>
            </a:r>
            <a:r>
              <a:rPr lang="en-US" dirty="0" smtClean="0"/>
              <a:t>sgenomics.org/mediawiki/index.php/Main_Page</a:t>
            </a:r>
          </a:p>
          <a:p>
            <a:r>
              <a:rPr lang="en-US" dirty="0"/>
              <a:t>http://</a:t>
            </a:r>
            <a:r>
              <a:rPr lang="en-US" dirty="0" smtClean="0"/>
              <a:t>es.wikipedia.org/wiki/ASCII</a:t>
            </a:r>
          </a:p>
          <a:p>
            <a:r>
              <a:rPr lang="en-US" dirty="0"/>
              <a:t>http://</a:t>
            </a:r>
            <a:r>
              <a:rPr lang="en-US" dirty="0" smtClean="0"/>
              <a:t>en.wikipedia.org/wiki/FASTQ_format</a:t>
            </a:r>
          </a:p>
          <a:p>
            <a:r>
              <a:rPr lang="en-US" dirty="0"/>
              <a:t>http://</a:t>
            </a:r>
            <a:r>
              <a:rPr lang="en-US" dirty="0" smtClean="0"/>
              <a:t>www.politigenomics.com/2010/01/hiseq-2000.html</a:t>
            </a:r>
          </a:p>
          <a:p>
            <a:r>
              <a:rPr lang="en-US" dirty="0"/>
              <a:t>http://seq.molbiol.ru</a:t>
            </a:r>
            <a:r>
              <a:rPr lang="en-US" dirty="0" smtClean="0"/>
              <a:t>/</a:t>
            </a:r>
          </a:p>
          <a:p>
            <a:r>
              <a:rPr lang="en-US" dirty="0"/>
              <a:t>http://</a:t>
            </a:r>
            <a:r>
              <a:rPr lang="en-US" dirty="0" smtClean="0"/>
              <a:t>seqanswers.com/forums/showthread.php?t=4142</a:t>
            </a:r>
          </a:p>
          <a:p>
            <a:r>
              <a:rPr lang="en-US" dirty="0"/>
              <a:t>http://</a:t>
            </a:r>
            <a:r>
              <a:rPr lang="en-US" dirty="0" smtClean="0"/>
              <a:t>www.gatc-biotech.com/en/bioinformatics/services/assembly.html</a:t>
            </a:r>
          </a:p>
          <a:p>
            <a:r>
              <a:rPr lang="en-US" dirty="0"/>
              <a:t>http://</a:t>
            </a:r>
            <a:r>
              <a:rPr lang="en-US" dirty="0" smtClean="0"/>
              <a:t>seqanswers.com/forums/showthread.php?t=6294</a:t>
            </a:r>
          </a:p>
          <a:p>
            <a:r>
              <a:rPr lang="en-US" dirty="0"/>
              <a:t>http://</a:t>
            </a:r>
            <a:r>
              <a:rPr lang="en-US" dirty="0" smtClean="0"/>
              <a:t>seqanswers.com/forums/showthread.php?t=612</a:t>
            </a:r>
          </a:p>
          <a:p>
            <a:r>
              <a:rPr lang="en-US" dirty="0"/>
              <a:t>http://</a:t>
            </a:r>
            <a:r>
              <a:rPr lang="en-US" dirty="0" smtClean="0"/>
              <a:t>seqanswers.com/forums/showthread.php?t=3375</a:t>
            </a:r>
          </a:p>
          <a:p>
            <a:r>
              <a:rPr lang="en-US" dirty="0"/>
              <a:t>http://</a:t>
            </a:r>
            <a:r>
              <a:rPr lang="en-US" dirty="0" smtClean="0"/>
              <a:t>seqanswers.com/forums/showthread.php?t=2973</a:t>
            </a:r>
          </a:p>
          <a:p>
            <a:r>
              <a:rPr lang="en-US" dirty="0"/>
              <a:t>http://</a:t>
            </a:r>
            <a:r>
              <a:rPr lang="en-US" dirty="0" smtClean="0"/>
              <a:t>chevreux.org/GGCxG_problem.html</a:t>
            </a:r>
          </a:p>
          <a:p>
            <a:r>
              <a:rPr lang="en-US" dirty="0"/>
              <a:t>http://</a:t>
            </a:r>
            <a:r>
              <a:rPr lang="en-US" dirty="0" smtClean="0"/>
              <a:t>seqanswers.com/forums/showthread.php?t=2522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69" y="1625312"/>
            <a:ext cx="5992062" cy="4124901"/>
          </a:xfrm>
        </p:spPr>
      </p:pic>
    </p:spTree>
    <p:extLst>
      <p:ext uri="{BB962C8B-B14F-4D97-AF65-F5344CB8AC3E}">
        <p14:creationId xmlns:p14="http://schemas.microsoft.com/office/powerpoint/2010/main" val="365376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2120681"/>
            <a:ext cx="5820588" cy="3134163"/>
          </a:xfrm>
        </p:spPr>
      </p:pic>
    </p:spTree>
    <p:extLst>
      <p:ext uri="{BB962C8B-B14F-4D97-AF65-F5344CB8AC3E}">
        <p14:creationId xmlns:p14="http://schemas.microsoft.com/office/powerpoint/2010/main" val="1825042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294</TotalTime>
  <Words>929</Words>
  <Application>Microsoft Office PowerPoint</Application>
  <PresentationFormat>On-screen Show (4:3)</PresentationFormat>
  <Paragraphs>138</Paragraphs>
  <Slides>74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Origin</vt:lpstr>
      <vt:lpstr>PDCB BioC for HTS topic Understanding the tech. 02</vt:lpstr>
      <vt:lpstr>Topics</vt:lpstr>
      <vt:lpstr>Basecalling: Illumina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Cross-talk</vt:lpstr>
      <vt:lpstr>PowerPoint Presentation</vt:lpstr>
      <vt:lpstr>SWIFT: cross-talk correction</vt:lpstr>
      <vt:lpstr>Phasing and Prephasing options</vt:lpstr>
      <vt:lpstr>PowerPoint Presentation</vt:lpstr>
      <vt:lpstr>PowerPoint Presentation</vt:lpstr>
      <vt:lpstr>Some warnings!</vt:lpstr>
      <vt:lpstr>PowerPoint Presentation</vt:lpstr>
      <vt:lpstr>PowerPoint Presentation</vt:lpstr>
      <vt:lpstr>Describe each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Filtering: Purity and Chastity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FASTQ format</vt:lpstr>
      <vt:lpstr>Originally…</vt:lpstr>
      <vt:lpstr>Q to error probability (p) formulas</vt:lpstr>
      <vt:lpstr>FASTQ types</vt:lpstr>
      <vt:lpstr>phred.R</vt:lpstr>
      <vt:lpstr>PowerPoint Presentation</vt:lpstr>
      <vt:lpstr>FASTQ in CS</vt:lpstr>
      <vt:lpstr>PowerPoint Presentation</vt:lpstr>
      <vt:lpstr>Error rates</vt:lpstr>
      <vt:lpstr>Illumina vs SOLiD: % per cycle</vt:lpstr>
      <vt:lpstr>Illumina vs SOLiD: num of errs</vt:lpstr>
      <vt:lpstr>Understanding 454 (GS20) a bit more</vt:lpstr>
      <vt:lpstr>454 error types</vt:lpstr>
      <vt:lpstr>454 errors</vt:lpstr>
      <vt:lpstr>PowerPoint Presentation</vt:lpstr>
      <vt:lpstr>PowerPoint Presentation</vt:lpstr>
      <vt:lpstr>Presence of Ns correlates with error rate (454)</vt:lpstr>
      <vt:lpstr>Illumina vs SOLiD</vt:lpstr>
      <vt:lpstr>Helicos</vt:lpstr>
      <vt:lpstr>PowerPoint Presentation</vt:lpstr>
      <vt:lpstr>A gamma of problems / reports</vt:lpstr>
      <vt:lpstr>What is wrong here?</vt:lpstr>
      <vt:lpstr>Random primers</vt:lpstr>
      <vt:lpstr>Quality drop off on the 2nd pair</vt:lpstr>
      <vt:lpstr>Mate Pair libraries</vt:lpstr>
      <vt:lpstr>Can I stop using the control lane?</vt:lpstr>
      <vt:lpstr>Hybrid 454 / Illumina</vt:lpstr>
      <vt:lpstr>Overlap read ends to increase qual</vt:lpstr>
      <vt:lpstr>HiSeq</vt:lpstr>
      <vt:lpstr>PowerPoint Presentation</vt:lpstr>
      <vt:lpstr>QC steps by a lab with the HiSeq</vt:lpstr>
      <vt:lpstr>“Many, many dumb newbie questions”</vt:lpstr>
      <vt:lpstr>PowerPoint Presentation</vt:lpstr>
      <vt:lpstr>Fragment of James Huntley’s ppt on best practices</vt:lpstr>
      <vt:lpstr>Some interesting things you might see</vt:lpstr>
      <vt:lpstr>Undulating coverage across a reference sequence</vt:lpstr>
      <vt:lpstr>3’-bias for a mRNA-seq library</vt:lpstr>
      <vt:lpstr>Bioanalyzer trace for an over-amplified library</vt:lpstr>
      <vt:lpstr>PowerPoint Presentation</vt:lpstr>
      <vt:lpstr>Base sequence bias for the first few cycles in a mRNA-seq sequencing run</vt:lpstr>
      <vt:lpstr>Excessive adapter contamination in library</vt:lpstr>
      <vt:lpstr> List of common reasons why sample prep fails</vt:lpstr>
      <vt:lpstr>PowerPoint Presentation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PDCB BioC for HTS topic Understanding the tech. 02</dc:title>
  <dc:creator>Leonardo</dc:creator>
  <cp:lastModifiedBy>Leonardo</cp:lastModifiedBy>
  <cp:revision>23</cp:revision>
  <dcterms:created xsi:type="dcterms:W3CDTF">2010-09-01T14:39:03Z</dcterms:created>
  <dcterms:modified xsi:type="dcterms:W3CDTF">2010-09-01T19:33:28Z</dcterms:modified>
</cp:coreProperties>
</file>